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1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5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27094"/>
            <a:ext cx="7772400" cy="1470025"/>
          </a:xfrm>
        </p:spPr>
        <p:txBody>
          <a:bodyPr anchor="b" anchorCtr="0"/>
          <a:lstStyle>
            <a:lvl1pPr>
              <a:defRPr sz="5400">
                <a:gradFill>
                  <a:gsLst>
                    <a:gs pos="0">
                      <a:schemeClr val="tx2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1" y="3810000"/>
            <a:ext cx="7770812" cy="1752600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600">
                <a:gradFill>
                  <a:gsLst>
                    <a:gs pos="0">
                      <a:schemeClr val="tx2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5400000" scaled="0"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/>
              <a:t>2/24/17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CoverGlyp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0025" y="3048000"/>
            <a:ext cx="1123950" cy="771525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/>
              <a:t>2/24/17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9040" y="1658992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26440"/>
            <a:ext cx="7770813" cy="1472184"/>
          </a:xfrm>
        </p:spPr>
        <p:txBody>
          <a:bodyPr anchor="b" anchorCtr="0"/>
          <a:lstStyle>
            <a:lvl1pPr algn="ctr">
              <a:defRPr sz="5400" b="0" i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3813048"/>
            <a:ext cx="7770813" cy="1755648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/>
              <a:t>2/24/17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Glyph-Section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3174066"/>
            <a:ext cx="1066800" cy="5905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209801"/>
            <a:ext cx="3657600" cy="36576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2209801"/>
            <a:ext cx="3657600" cy="36576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/>
              <a:t>2/24/17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9040" y="1658992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27238"/>
            <a:ext cx="3657600" cy="639762"/>
          </a:xfrm>
        </p:spPr>
        <p:txBody>
          <a:bodyPr anchor="ctr" anchorCtr="0"/>
          <a:lstStyle>
            <a:lvl1pPr marL="0" indent="0" algn="ctr">
              <a:spcBef>
                <a:spcPts val="300"/>
              </a:spcBef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819400"/>
            <a:ext cx="3657600" cy="3048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600"/>
            </a:lvl6pPr>
            <a:lvl7pPr marL="2290763" indent="-461963">
              <a:defRPr sz="1600"/>
            </a:lvl7pPr>
            <a:lvl8pPr marL="2290763" indent="-461963">
              <a:defRPr sz="1600"/>
            </a:lvl8pPr>
            <a:lvl9pPr marL="2290763" indent="-46196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2027238"/>
            <a:ext cx="3657600" cy="639762"/>
          </a:xfrm>
        </p:spPr>
        <p:txBody>
          <a:bodyPr anchor="ctr" anchorCtr="0"/>
          <a:lstStyle>
            <a:lvl1pPr marL="0" indent="0" algn="ctr">
              <a:spcBef>
                <a:spcPts val="300"/>
              </a:spcBef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00600" y="2819400"/>
            <a:ext cx="3657600" cy="3048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600"/>
            </a:lvl6pPr>
            <a:lvl7pPr marL="2290763" indent="-461963">
              <a:defRPr sz="1600"/>
            </a:lvl7pPr>
            <a:lvl8pPr marL="2290763" indent="-461963">
              <a:defRPr sz="1600"/>
            </a:lvl8pPr>
            <a:lvl9pPr marL="2290763" indent="-46196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/>
              <a:t>2/24/17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9040" y="1658992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/>
              <a:t>2/24/17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9040" y="1658992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/>
              <a:t>2/24/17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906" y="914400"/>
            <a:ext cx="3657600" cy="1162050"/>
          </a:xfrm>
        </p:spPr>
        <p:txBody>
          <a:bodyPr anchor="b"/>
          <a:lstStyle>
            <a:lvl1pPr algn="ctr">
              <a:defRPr sz="3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6118" y="457199"/>
            <a:ext cx="3657600" cy="541020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 marL="2290763" indent="-461963">
              <a:tabLst/>
              <a:defRPr sz="2000"/>
            </a:lvl6pPr>
            <a:lvl7pPr marL="2290763" indent="-461963">
              <a:tabLst/>
              <a:defRPr sz="2000"/>
            </a:lvl7pPr>
            <a:lvl8pPr marL="2290763" indent="-461963">
              <a:tabLst/>
              <a:defRPr sz="2000"/>
            </a:lvl8pPr>
            <a:lvl9pPr marL="2290763" indent="-461963">
              <a:tabLst/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8906" y="2590799"/>
            <a:ext cx="3657600" cy="2895601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/>
              <a:t>2/24/17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64746" y="2286000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9013" y="914400"/>
            <a:ext cx="3657600" cy="1161288"/>
          </a:xfrm>
          <a:effectLst/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800" b="0" kern="1200">
                <a:solidFill>
                  <a:schemeClr val="tx2"/>
                </a:solidFill>
                <a:effectLst>
                  <a:outerShdw blurRad="38100" dist="12700" algn="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58906" y="457200"/>
            <a:ext cx="3657600" cy="5413248"/>
          </a:xfrm>
          <a:ln w="101600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99013" y="2587752"/>
            <a:ext cx="3657600" cy="2898648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2000"/>
              </a:spcBef>
              <a:buClr>
                <a:schemeClr val="accent3"/>
              </a:buClr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/>
              <a:t>2/24/17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04853" y="2286000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738282"/>
            <a:ext cx="7770813" cy="1048870"/>
          </a:xfrm>
          <a:effectLst/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800" b="0" kern="1200">
                <a:solidFill>
                  <a:schemeClr val="tx2"/>
                </a:solidFill>
                <a:effectLst>
                  <a:outerShdw blurRad="38100" dist="12700" algn="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0" y="457200"/>
            <a:ext cx="4572000" cy="3173506"/>
          </a:xfrm>
          <a:ln w="101600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181600"/>
            <a:ext cx="7770813" cy="6858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2000"/>
              </a:spcBef>
              <a:buClr>
                <a:schemeClr val="accent3"/>
              </a:buClr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/>
              <a:t>2/24/17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9040" y="4890247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2286000" indent="-457200">
              <a:defRPr/>
            </a:lvl6pPr>
            <a:lvl7pPr marL="2286000" indent="-457200">
              <a:defRPr/>
            </a:lvl7pPr>
            <a:lvl8pPr marL="2286000" indent="-457200">
              <a:defRPr/>
            </a:lvl8pPr>
            <a:lvl9pPr marL="2286000" indent="-457200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/>
              <a:t>2/24/17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9040" y="1658992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537882"/>
            <a:ext cx="1524000" cy="532503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537882"/>
            <a:ext cx="5889812" cy="5325036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/>
              <a:t>2/24/17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6052928" y="3115195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289115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67236"/>
            <a:ext cx="7770813" cy="1371600"/>
          </a:xfrm>
          <a:prstGeom prst="rect">
            <a:avLst/>
          </a:prstGeom>
          <a:effectLst/>
        </p:spPr>
        <p:txBody>
          <a:bodyPr vert="horz" lIns="91440" tIns="45720" rIns="91440" bIns="45720" rtlCol="0" anchor="ctr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9800"/>
            <a:ext cx="7770813" cy="3657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0" y="6289115"/>
            <a:ext cx="23756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78F24D-EB19-4AE0-B015-2BEA6D5224F2}" type="datetimeFigureOut">
              <a:rPr lang="en-US" smtClean="0"/>
              <a:t>2/24/17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9624" y="6289115"/>
            <a:ext cx="3155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5000" kern="1200">
          <a:solidFill>
            <a:schemeClr val="tx2"/>
          </a:solidFill>
          <a:effectLst>
            <a:outerShdw blurRad="38100" dist="12700" algn="l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ts val="2000"/>
        </a:spcBef>
        <a:buClr>
          <a:schemeClr val="accent3"/>
        </a:buClr>
        <a:buFont typeface="Wingdings" pitchFamily="2" charset="2"/>
        <a:buChar char="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Clr>
          <a:schemeClr val="accent3">
            <a:lumMod val="50000"/>
          </a:schemeClr>
        </a:buClr>
        <a:buFont typeface="Wingdings" pitchFamily="2" charset="2"/>
        <a:buChar char="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457200" algn="l" defTabSz="914400" rtl="0" eaLnBrk="1" latinLnBrk="0" hangingPunct="1">
        <a:spcBef>
          <a:spcPts val="600"/>
        </a:spcBef>
        <a:buClr>
          <a:schemeClr val="accent3"/>
        </a:buClr>
        <a:buFont typeface="Wingdings" pitchFamily="2" charset="2"/>
        <a:buChar char="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457200" algn="l" defTabSz="914400" rtl="0" eaLnBrk="1" latinLnBrk="0" hangingPunct="1">
        <a:spcBef>
          <a:spcPts val="600"/>
        </a:spcBef>
        <a:buClr>
          <a:schemeClr val="accent3">
            <a:lumMod val="50000"/>
          </a:schemeClr>
        </a:buClr>
        <a:buFont typeface="Wingdings" pitchFamily="2" charset="2"/>
        <a:buChar char="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457200" algn="l" defTabSz="914400" rtl="0" eaLnBrk="1" latinLnBrk="0" hangingPunct="1">
        <a:spcBef>
          <a:spcPts val="600"/>
        </a:spcBef>
        <a:buClr>
          <a:schemeClr val="accent3"/>
        </a:buClr>
        <a:buFont typeface="Wingdings" pitchFamily="2" charset="2"/>
        <a:buChar char="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461963" algn="l" defTabSz="914400" rtl="0" eaLnBrk="1" latinLnBrk="0" hangingPunct="1">
        <a:spcBef>
          <a:spcPct val="20000"/>
        </a:spcBef>
        <a:buClr>
          <a:schemeClr val="accent3">
            <a:lumMod val="50000"/>
          </a:schemeClr>
        </a:buClr>
        <a:buFont typeface="Wingdings" pitchFamily="2" charset="2"/>
        <a:buChar char="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3205163" indent="-461963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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657600" indent="-461963" algn="l" defTabSz="914400" rtl="0" eaLnBrk="1" latinLnBrk="0" hangingPunct="1">
        <a:spcBef>
          <a:spcPct val="20000"/>
        </a:spcBef>
        <a:buClr>
          <a:schemeClr val="accent3">
            <a:lumMod val="50000"/>
          </a:schemeClr>
        </a:buClr>
        <a:buFont typeface="Wingdings" pitchFamily="2" charset="2"/>
        <a:buChar char="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4119563" indent="-461963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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Research Project Proposal Outline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Zachary Mngo, Ph.D.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522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209800"/>
            <a:ext cx="7770813" cy="4648200"/>
          </a:xfrm>
        </p:spPr>
        <p:txBody>
          <a:bodyPr>
            <a:normAutofit fontScale="92500" lnSpcReduction="10000"/>
          </a:bodyPr>
          <a:lstStyle/>
          <a:p>
            <a:pPr>
              <a:buFont typeface="+mj-lt"/>
              <a:buAutoNum type="arabicPeriod"/>
            </a:pPr>
            <a:r>
              <a:rPr lang="en-US" b="1" dirty="0" smtClean="0"/>
              <a:t>Introduction</a:t>
            </a:r>
            <a:r>
              <a:rPr lang="en-US" dirty="0" smtClean="0"/>
              <a:t> </a:t>
            </a:r>
          </a:p>
          <a:p>
            <a:pPr>
              <a:buFont typeface="+mj-lt"/>
              <a:buAutoNum type="arabicPeriod"/>
            </a:pPr>
            <a:r>
              <a:rPr lang="en-US" b="1" dirty="0" smtClean="0"/>
              <a:t>Background</a:t>
            </a:r>
            <a:r>
              <a:rPr lang="en-US" b="1" dirty="0"/>
              <a:t>/Review of the Literature</a:t>
            </a:r>
            <a:r>
              <a:rPr lang="en-US" dirty="0"/>
              <a:t> 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b="1" dirty="0" smtClean="0"/>
              <a:t>Rationale</a:t>
            </a:r>
            <a:r>
              <a:rPr lang="en-US" dirty="0" smtClean="0"/>
              <a:t> </a:t>
            </a:r>
          </a:p>
          <a:p>
            <a:pPr>
              <a:buFont typeface="+mj-lt"/>
              <a:buAutoNum type="arabicPeriod"/>
            </a:pPr>
            <a:r>
              <a:rPr lang="en-US" b="1" dirty="0" smtClean="0"/>
              <a:t>Method </a:t>
            </a:r>
            <a:r>
              <a:rPr lang="en-US" b="1" dirty="0"/>
              <a:t>and </a:t>
            </a:r>
            <a:r>
              <a:rPr lang="en-US" b="1" dirty="0" smtClean="0"/>
              <a:t>Design</a:t>
            </a:r>
          </a:p>
          <a:p>
            <a:pPr lvl="1"/>
            <a:r>
              <a:rPr lang="en-US" b="1" dirty="0" smtClean="0"/>
              <a:t>Method</a:t>
            </a:r>
          </a:p>
          <a:p>
            <a:pPr lvl="1"/>
            <a:r>
              <a:rPr lang="en-US" b="1" dirty="0" smtClean="0"/>
              <a:t>Design</a:t>
            </a:r>
          </a:p>
          <a:p>
            <a:pPr lvl="1"/>
            <a:r>
              <a:rPr lang="en-US" dirty="0" smtClean="0"/>
              <a:t>Procedure</a:t>
            </a:r>
          </a:p>
          <a:p>
            <a:pPr lvl="1"/>
            <a:r>
              <a:rPr lang="en-US" dirty="0" smtClean="0"/>
              <a:t>Analysis</a:t>
            </a:r>
          </a:p>
          <a:p>
            <a:pPr>
              <a:buFont typeface="+mj-lt"/>
              <a:buAutoNum type="arabicPeriod"/>
            </a:pPr>
            <a:r>
              <a:rPr lang="en-US" b="1" dirty="0" smtClean="0"/>
              <a:t>Significance </a:t>
            </a:r>
            <a:r>
              <a:rPr lang="en-US" b="1" dirty="0"/>
              <a:t>and Conclusion</a:t>
            </a:r>
            <a:r>
              <a:rPr lang="en-US" dirty="0"/>
              <a:t> </a:t>
            </a:r>
            <a:endParaRPr lang="en-US" dirty="0" smtClean="0"/>
          </a:p>
          <a:p>
            <a:pPr>
              <a:buFont typeface="+mj-lt"/>
              <a:buAutoNum type="arabicPeriod"/>
            </a:pPr>
            <a:r>
              <a:rPr lang="en-US" b="1" dirty="0" smtClean="0">
                <a:solidFill>
                  <a:srgbClr val="000000"/>
                </a:solidFill>
              </a:rPr>
              <a:t>References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880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Introduction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209799"/>
            <a:ext cx="7770813" cy="3939553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/>
              <a:t>Explain the issue you are examining and why it is significant. </a:t>
            </a:r>
          </a:p>
          <a:p>
            <a:r>
              <a:rPr lang="en-US" sz="2600" dirty="0" smtClean="0"/>
              <a:t>Describe </a:t>
            </a:r>
            <a:r>
              <a:rPr lang="en-US" sz="2600" dirty="0"/>
              <a:t>the general area to be studied</a:t>
            </a:r>
          </a:p>
          <a:p>
            <a:r>
              <a:rPr lang="en-US" sz="2600" dirty="0" smtClean="0"/>
              <a:t>Explain </a:t>
            </a:r>
            <a:r>
              <a:rPr lang="en-US" sz="2600" dirty="0"/>
              <a:t>why this area is important to the general area under study</a:t>
            </a:r>
            <a:r>
              <a:rPr lang="en-US" sz="2600" i="1" dirty="0"/>
              <a:t> (e.g., </a:t>
            </a:r>
            <a:r>
              <a:rPr lang="en-US" sz="2600" i="1" dirty="0" smtClean="0"/>
              <a:t>education reform, psychology </a:t>
            </a:r>
            <a:r>
              <a:rPr lang="en-US" sz="2600" i="1" dirty="0"/>
              <a:t>of language, </a:t>
            </a:r>
            <a:r>
              <a:rPr lang="en-US" sz="2600" i="1" dirty="0" smtClean="0"/>
              <a:t>teaching </a:t>
            </a:r>
            <a:r>
              <a:rPr lang="en-US" sz="2600" i="1" dirty="0"/>
              <a:t>methods</a:t>
            </a:r>
            <a:r>
              <a:rPr lang="en-US" sz="2600" dirty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692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2. Background/Review of Literature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209800"/>
            <a:ext cx="7770813" cy="4648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/>
              <a:t>A description of what has already known about this area and short discussion of why the background studies are not sufficient. </a:t>
            </a:r>
          </a:p>
          <a:p>
            <a:r>
              <a:rPr lang="en-US" dirty="0"/>
              <a:t>Summarize what is already known about the </a:t>
            </a:r>
            <a:r>
              <a:rPr lang="en-US" dirty="0" smtClean="0"/>
              <a:t>field.</a:t>
            </a:r>
          </a:p>
          <a:p>
            <a:r>
              <a:rPr lang="en-US" dirty="0" smtClean="0"/>
              <a:t>Include </a:t>
            </a:r>
            <a:r>
              <a:rPr lang="en-US" dirty="0"/>
              <a:t>a summary of the basic background information on the topic gleaned from your literature review (you can include information from the book and class, but the bulk should be outside sources</a:t>
            </a:r>
            <a:r>
              <a:rPr lang="en-US" dirty="0" smtClean="0"/>
              <a:t>)</a:t>
            </a:r>
          </a:p>
          <a:p>
            <a:r>
              <a:rPr lang="en-US" dirty="0"/>
              <a:t>Discuss several critical studies that have already been done in this area(cite according to APA style).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70735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7236"/>
            <a:ext cx="8003226" cy="1371600"/>
          </a:xfrm>
        </p:spPr>
        <p:txBody>
          <a:bodyPr/>
          <a:lstStyle/>
          <a:p>
            <a:r>
              <a:rPr lang="en-US" b="1" dirty="0" smtClean="0"/>
              <a:t>2. Background</a:t>
            </a:r>
            <a:r>
              <a:rPr lang="en-US" b="1" dirty="0"/>
              <a:t>/Review of </a:t>
            </a:r>
            <a:r>
              <a:rPr lang="en-US" b="1" dirty="0" smtClean="0"/>
              <a:t>Literature </a:t>
            </a:r>
            <a:r>
              <a:rPr lang="en-US" sz="2400" b="1" dirty="0" smtClean="0"/>
              <a:t>cont’d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Point out why these background studies are insufficient. In other words, what question(s) do they leave unresolved that you would like to study?</a:t>
            </a:r>
          </a:p>
          <a:p>
            <a:r>
              <a:rPr lang="en-US" dirty="0" smtClean="0"/>
              <a:t>Choose </a:t>
            </a:r>
            <a:r>
              <a:rPr lang="en-US" dirty="0"/>
              <a:t>(at least) one of these questions you might like to pursue yourself. (Make sure you do not choose too many questions)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2663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3. Rationale</a:t>
            </a:r>
            <a:r>
              <a:rPr lang="en-US" dirty="0">
                <a:effectLst/>
              </a:rPr>
              <a:t> </a:t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044621"/>
            <a:ext cx="7770813" cy="481337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b="1" dirty="0" smtClean="0"/>
              <a:t>The rational constitutes a </a:t>
            </a:r>
            <a:r>
              <a:rPr lang="en-US" sz="2800" b="1" dirty="0"/>
              <a:t>description of the questions you are examining and an exploration of the claims</a:t>
            </a:r>
            <a:r>
              <a:rPr lang="en-US" sz="2800" b="1" dirty="0" smtClean="0"/>
              <a:t>.</a:t>
            </a:r>
          </a:p>
          <a:p>
            <a:pPr lvl="0"/>
            <a:r>
              <a:rPr lang="en-US" sz="2600" dirty="0"/>
              <a:t>List the </a:t>
            </a:r>
            <a:r>
              <a:rPr lang="en-US" sz="2600" b="1" dirty="0"/>
              <a:t>specific</a:t>
            </a:r>
            <a:r>
              <a:rPr lang="en-US" sz="2600" dirty="0"/>
              <a:t> question(s) that you are exploring.</a:t>
            </a:r>
          </a:p>
          <a:p>
            <a:pPr lvl="1"/>
            <a:r>
              <a:rPr lang="en-US" sz="2400" dirty="0"/>
              <a:t>Explain how these research questions are related to the larger issues raised in the </a:t>
            </a:r>
            <a:r>
              <a:rPr lang="en-US" sz="2400" dirty="0" smtClean="0"/>
              <a:t>introduction.</a:t>
            </a:r>
            <a:endParaRPr lang="en-US" sz="2000" dirty="0"/>
          </a:p>
          <a:p>
            <a:pPr lvl="1"/>
            <a:r>
              <a:rPr lang="en-US" dirty="0" smtClean="0"/>
              <a:t>Describe </a:t>
            </a:r>
            <a:r>
              <a:rPr lang="en-US" dirty="0"/>
              <a:t>what specific claim, hypothesis, and/or model of psycholinguistics you will evaluate with these questions</a:t>
            </a:r>
            <a:r>
              <a:rPr lang="en-US" dirty="0"/>
              <a:t> 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US" dirty="0"/>
              <a:t>Explain what it will show about the </a:t>
            </a:r>
            <a:r>
              <a:rPr lang="en-US" dirty="0" smtClean="0"/>
              <a:t>topic under investigation if </a:t>
            </a:r>
            <a:r>
              <a:rPr lang="en-US" dirty="0"/>
              <a:t>your hypothesis is confirmed</a:t>
            </a:r>
            <a:r>
              <a:rPr lang="en-US" dirty="0"/>
              <a:t> </a:t>
            </a:r>
            <a:endParaRPr lang="en-US" dirty="0" smtClean="0"/>
          </a:p>
          <a:p>
            <a:pPr lvl="0"/>
            <a:r>
              <a:rPr lang="en-US" dirty="0"/>
              <a:t>Explain what it will suggest about the psychology of language if your hypothesis is disconfirmed.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1564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4. Method and Design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209799"/>
            <a:ext cx="7770813" cy="4218365"/>
          </a:xfrm>
        </p:spPr>
        <p:txBody>
          <a:bodyPr>
            <a:normAutofit/>
          </a:bodyPr>
          <a:lstStyle/>
          <a:p>
            <a:r>
              <a:rPr lang="en-US" sz="2600" dirty="0"/>
              <a:t>A description of how you would go about collecting data and test the questions your are examining. </a:t>
            </a:r>
            <a:endParaRPr lang="en-US" sz="2600" dirty="0" smtClean="0"/>
          </a:p>
          <a:p>
            <a:r>
              <a:rPr lang="en-US" sz="2600" dirty="0" smtClean="0"/>
              <a:t>You </a:t>
            </a:r>
            <a:r>
              <a:rPr lang="en-US" sz="2600" dirty="0"/>
              <a:t>are not required to come up with a new or original method (though you can try!). </a:t>
            </a:r>
            <a:endParaRPr lang="en-US" sz="2600" dirty="0" smtClean="0"/>
          </a:p>
          <a:p>
            <a:r>
              <a:rPr lang="en-US" sz="2600" dirty="0" smtClean="0"/>
              <a:t>Look </a:t>
            </a:r>
            <a:r>
              <a:rPr lang="en-US" sz="2600" dirty="0"/>
              <a:t>journal articles to determine what methods are standardly used to assess knowledge </a:t>
            </a:r>
            <a:r>
              <a:rPr lang="en-US" sz="2600" dirty="0" smtClean="0"/>
              <a:t>in your specialization and </a:t>
            </a:r>
            <a:r>
              <a:rPr lang="en-US" sz="2600" dirty="0"/>
              <a:t>adapt one of these for your needs. 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637898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4</a:t>
            </a:r>
            <a:r>
              <a:rPr lang="en-US" b="1" dirty="0" smtClean="0">
                <a:effectLst/>
              </a:rPr>
              <a:t>.a. Method</a:t>
            </a:r>
            <a:r>
              <a:rPr lang="en-US" dirty="0" smtClean="0">
                <a:effectLst/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165" y="2075600"/>
            <a:ext cx="8239861" cy="466235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4500" b="1" dirty="0"/>
              <a:t>How would you collect the data and why? </a:t>
            </a:r>
            <a:endParaRPr lang="en-US" sz="4500" b="1" dirty="0" smtClean="0"/>
          </a:p>
          <a:p>
            <a:r>
              <a:rPr lang="en-US" sz="3800" dirty="0"/>
              <a:t>Describe the general methodology you choose for your study, in order to test your hypothesis(</a:t>
            </a:r>
            <a:r>
              <a:rPr lang="en-US" sz="3800" dirty="0" err="1"/>
              <a:t>es</a:t>
            </a:r>
            <a:r>
              <a:rPr lang="en-US" sz="3800" dirty="0"/>
              <a:t>).</a:t>
            </a:r>
          </a:p>
          <a:p>
            <a:r>
              <a:rPr lang="en-US" sz="3800" dirty="0" smtClean="0"/>
              <a:t>Explain </a:t>
            </a:r>
            <a:r>
              <a:rPr lang="en-US" sz="3800" dirty="0"/>
              <a:t>why this method is the best for your purposes.</a:t>
            </a:r>
          </a:p>
          <a:p>
            <a:r>
              <a:rPr lang="en-US" sz="3800" dirty="0" smtClean="0"/>
              <a:t>Participants</a:t>
            </a:r>
            <a:r>
              <a:rPr lang="en-US" sz="3800" dirty="0"/>
              <a:t>: Who would you test and why?</a:t>
            </a:r>
          </a:p>
          <a:p>
            <a:r>
              <a:rPr lang="en-US" sz="3800" dirty="0" smtClean="0">
                <a:solidFill>
                  <a:schemeClr val="tx1"/>
                </a:solidFill>
              </a:rPr>
              <a:t>Describe </a:t>
            </a:r>
            <a:r>
              <a:rPr lang="en-US" sz="3800" dirty="0">
                <a:solidFill>
                  <a:schemeClr val="tx1"/>
                </a:solidFill>
              </a:rPr>
              <a:t>the sample you would test and explain why you have chosen this sample. Include age, and language </a:t>
            </a:r>
            <a:r>
              <a:rPr lang="en-US" sz="3800" dirty="0"/>
              <a:t>background and socio-economic information, if relevant to the design.</a:t>
            </a:r>
          </a:p>
          <a:p>
            <a:r>
              <a:rPr lang="en-US" sz="3800" dirty="0" smtClean="0"/>
              <a:t>Are </a:t>
            </a:r>
            <a:r>
              <a:rPr lang="en-US" sz="3800" dirty="0"/>
              <a:t>there any participants you would exclude? Why, why not?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0669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4</a:t>
            </a:r>
            <a:r>
              <a:rPr lang="en-US" b="1" dirty="0" smtClean="0">
                <a:effectLst/>
              </a:rPr>
              <a:t>.b. Design</a:t>
            </a:r>
            <a:r>
              <a:rPr lang="en-US" dirty="0" smtClean="0">
                <a:effectLst/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5259" y="2153049"/>
            <a:ext cx="8441124" cy="45849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What would the stimuli look like and why? </a:t>
            </a:r>
            <a:endParaRPr lang="en-US" sz="2800" b="1" dirty="0" smtClean="0"/>
          </a:p>
          <a:p>
            <a:r>
              <a:rPr lang="en-US" sz="2500" dirty="0"/>
              <a:t>Describe what kinds of manipulations/variations you would make or test for in order to test your hypothesis(</a:t>
            </a:r>
            <a:r>
              <a:rPr lang="en-US" sz="2500" dirty="0" err="1"/>
              <a:t>es</a:t>
            </a:r>
            <a:r>
              <a:rPr lang="en-US" sz="2500" dirty="0"/>
              <a:t>).</a:t>
            </a:r>
          </a:p>
          <a:p>
            <a:r>
              <a:rPr lang="en-US" sz="2500" dirty="0" smtClean="0"/>
              <a:t>Describe </a:t>
            </a:r>
            <a:r>
              <a:rPr lang="en-US" sz="2500" dirty="0"/>
              <a:t>the factors you would vary if you were presenting a person with stimulus sentences.</a:t>
            </a:r>
          </a:p>
          <a:p>
            <a:r>
              <a:rPr lang="en-US" sz="2500" dirty="0" smtClean="0"/>
              <a:t>Explain </a:t>
            </a:r>
            <a:r>
              <a:rPr lang="en-US" sz="2500" dirty="0"/>
              <a:t>how varying these factors would allow you to confirm or disconfirm your hypotheses.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9563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4.b. Design </a:t>
            </a:r>
            <a:r>
              <a:rPr lang="en-US" sz="2000" b="1" dirty="0" smtClean="0">
                <a:effectLst/>
              </a:rPr>
              <a:t>cont’d</a:t>
            </a:r>
            <a:endParaRPr lang="en-US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838" y="2075601"/>
            <a:ext cx="8611585" cy="4662356"/>
          </a:xfrm>
        </p:spPr>
        <p:txBody>
          <a:bodyPr>
            <a:normAutofit/>
          </a:bodyPr>
          <a:lstStyle/>
          <a:p>
            <a:r>
              <a:rPr lang="en-US" dirty="0"/>
              <a:t>Explain what significant differences you would need to find to confirm or disconfirm your hypothesis(</a:t>
            </a:r>
            <a:r>
              <a:rPr lang="en-US" dirty="0" err="1"/>
              <a:t>es</a:t>
            </a:r>
            <a:r>
              <a:rPr lang="en-US" dirty="0"/>
              <a:t>). In particular, how could your hypothesis(</a:t>
            </a:r>
            <a:r>
              <a:rPr lang="en-US" dirty="0" err="1"/>
              <a:t>es</a:t>
            </a:r>
            <a:r>
              <a:rPr lang="en-US" dirty="0"/>
              <a:t>) be disconfirmed by your data</a:t>
            </a:r>
            <a:r>
              <a:rPr lang="en-US" dirty="0" smtClean="0"/>
              <a:t>?</a:t>
            </a:r>
            <a:endParaRPr lang="en-US" dirty="0"/>
          </a:p>
          <a:p>
            <a:r>
              <a:rPr lang="en-US" dirty="0" smtClean="0"/>
              <a:t>Controls</a:t>
            </a:r>
            <a:r>
              <a:rPr lang="en-US" dirty="0"/>
              <a:t>: What kinds of factors would you need to control for in your study?</a:t>
            </a:r>
          </a:p>
          <a:p>
            <a:r>
              <a:rPr lang="en-US" dirty="0" smtClean="0"/>
              <a:t>Describe </a:t>
            </a:r>
            <a:r>
              <a:rPr lang="en-US" dirty="0"/>
              <a:t>what types of effects would be likely to occur which would make your results appear to confirm, or to disconfirm your hypothesis(</a:t>
            </a:r>
            <a:r>
              <a:rPr lang="en-US" dirty="0" err="1"/>
              <a:t>es</a:t>
            </a:r>
            <a:r>
              <a:rPr lang="en-US" dirty="0"/>
              <a:t>).</a:t>
            </a:r>
          </a:p>
          <a:p>
            <a:r>
              <a:rPr lang="en-US" dirty="0" smtClean="0"/>
              <a:t>Describe </a:t>
            </a:r>
            <a:r>
              <a:rPr lang="en-US" dirty="0"/>
              <a:t>how you can by your design rule out or control for apparent effects.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63045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4.c. Procedure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How are you going to </a:t>
            </a:r>
            <a:r>
              <a:rPr lang="en-US" sz="2800" dirty="0" smtClean="0"/>
              <a:t>proceed with the investigation or research?</a:t>
            </a:r>
            <a:endParaRPr lang="en-US" sz="2800" dirty="0"/>
          </a:p>
          <a:p>
            <a:r>
              <a:rPr lang="en-US" sz="2800" dirty="0" smtClean="0"/>
              <a:t>What </a:t>
            </a:r>
            <a:r>
              <a:rPr lang="en-US" sz="2800" dirty="0"/>
              <a:t>is the participant in the experiment going to do</a:t>
            </a:r>
            <a:r>
              <a:rPr lang="en-US" sz="2800" dirty="0" smtClean="0"/>
              <a:t>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5383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4.d.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5258" y="2209800"/>
            <a:ext cx="8425722" cy="4528156"/>
          </a:xfrm>
        </p:spPr>
        <p:txBody>
          <a:bodyPr/>
          <a:lstStyle/>
          <a:p>
            <a:r>
              <a:rPr lang="en-US" sz="2800" dirty="0"/>
              <a:t>How will you analyze the results?</a:t>
            </a:r>
          </a:p>
          <a:p>
            <a:r>
              <a:rPr lang="en-US" sz="2800" dirty="0" smtClean="0"/>
              <a:t>What </a:t>
            </a:r>
            <a:r>
              <a:rPr lang="en-US" sz="2800" dirty="0"/>
              <a:t>kind of results would </a:t>
            </a:r>
            <a:r>
              <a:rPr lang="en-US" sz="2800" i="1" dirty="0"/>
              <a:t>confirm</a:t>
            </a:r>
            <a:r>
              <a:rPr lang="en-US" sz="2800" dirty="0"/>
              <a:t> your hypothesis?</a:t>
            </a:r>
          </a:p>
          <a:p>
            <a:r>
              <a:rPr lang="en-US" sz="2800" dirty="0" smtClean="0"/>
              <a:t>What </a:t>
            </a:r>
            <a:r>
              <a:rPr lang="en-US" sz="2800" dirty="0"/>
              <a:t>kind of results would </a:t>
            </a:r>
            <a:r>
              <a:rPr lang="en-US" sz="2800" i="1" dirty="0"/>
              <a:t>disconfirm</a:t>
            </a:r>
            <a:r>
              <a:rPr lang="en-US" sz="2800" dirty="0"/>
              <a:t> your hypothesis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12273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5. Significance and Conclusion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2328" y="2209800"/>
            <a:ext cx="8673538" cy="4512666"/>
          </a:xfrm>
        </p:spPr>
        <p:txBody>
          <a:bodyPr>
            <a:normAutofit/>
          </a:bodyPr>
          <a:lstStyle/>
          <a:p>
            <a:r>
              <a:rPr lang="en-US" sz="2800" dirty="0"/>
              <a:t>Discuss, in general, how your proposed research would lead to a significant improvement over the original studies, and how it would benefit the field. </a:t>
            </a:r>
            <a:endParaRPr lang="en-US" sz="2800" dirty="0" smtClean="0"/>
          </a:p>
          <a:p>
            <a:pPr lvl="1"/>
            <a:r>
              <a:rPr lang="en-US" sz="2600" dirty="0" smtClean="0"/>
              <a:t>In </a:t>
            </a:r>
            <a:r>
              <a:rPr lang="en-US" sz="2600" dirty="0"/>
              <a:t>other words, why should someone care? </a:t>
            </a:r>
            <a:endParaRPr lang="en-US" sz="2600" dirty="0" smtClean="0"/>
          </a:p>
          <a:p>
            <a:pPr lvl="1"/>
            <a:r>
              <a:rPr lang="en-US" sz="2600" dirty="0" smtClean="0"/>
              <a:t>If </a:t>
            </a:r>
            <a:r>
              <a:rPr lang="en-US" sz="2600" dirty="0"/>
              <a:t>you were applying for money to do this, why would someone fund you? </a:t>
            </a:r>
            <a:endParaRPr lang="en-US" sz="2600" dirty="0" smtClean="0"/>
          </a:p>
          <a:p>
            <a:pPr lvl="1"/>
            <a:r>
              <a:rPr lang="en-US" sz="2600" dirty="0" smtClean="0"/>
              <a:t>If </a:t>
            </a:r>
            <a:r>
              <a:rPr lang="en-US" sz="2600" dirty="0"/>
              <a:t>you wanted to publish your results, why would they be interesting?) 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2001410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6. References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Include all references  in APA style.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47363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Lynn Santelmann, </a:t>
            </a:r>
            <a:r>
              <a:rPr lang="en-US" dirty="0" smtClean="0"/>
              <a:t>2001, </a:t>
            </a:r>
            <a:r>
              <a:rPr lang="en-US" dirty="0"/>
              <a:t>Portland State University 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0566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Folio">
  <a:themeElements>
    <a:clrScheme name="Folio">
      <a:dk1>
        <a:sysClr val="windowText" lastClr="000000"/>
      </a:dk1>
      <a:lt1>
        <a:sysClr val="window" lastClr="FFFFFF"/>
      </a:lt1>
      <a:dk2>
        <a:srgbClr val="2D2F2B"/>
      </a:dk2>
      <a:lt2>
        <a:srgbClr val="DEDED7"/>
      </a:lt2>
      <a:accent1>
        <a:srgbClr val="294171"/>
      </a:accent1>
      <a:accent2>
        <a:srgbClr val="748CBC"/>
      </a:accent2>
      <a:accent3>
        <a:srgbClr val="8E887C"/>
      </a:accent3>
      <a:accent4>
        <a:srgbClr val="834736"/>
      </a:accent4>
      <a:accent5>
        <a:srgbClr val="5A1705"/>
      </a:accent5>
      <a:accent6>
        <a:srgbClr val="A0A16A"/>
      </a:accent6>
      <a:hlink>
        <a:srgbClr val="74B6BC"/>
      </a:hlink>
      <a:folHlink>
        <a:srgbClr val="7F95A4"/>
      </a:folHlink>
    </a:clrScheme>
    <a:fontScheme name="Folio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Folio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350000"/>
                <a:lumMod val="11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40000"/>
                <a:satMod val="120000"/>
              </a:schemeClr>
              <a:schemeClr val="phClr">
                <a:tint val="70000"/>
                <a:satMod val="300000"/>
                <a:lumMod val="110000"/>
              </a:schemeClr>
            </a:duotone>
          </a:blip>
          <a:tile tx="0" ty="0" sx="50000" sy="50000" flip="none" algn="tl"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8100" dist="25400" dir="5400000" algn="br" rotWithShape="0">
              <a:srgbClr val="000000">
                <a:alpha val="50000"/>
              </a:srgbClr>
            </a:outerShdw>
          </a:effectLst>
        </a:effectStyle>
        <a:effectStyle>
          <a:effectLst>
            <a:innerShdw blurRad="190500" dist="25400">
              <a:srgbClr val="000000">
                <a:alpha val="50000"/>
              </a:srgbClr>
            </a:innerShdw>
          </a:effectLst>
        </a:effectStyle>
      </a:effectStyleLst>
      <a:bgFillStyleLst>
        <a:blipFill rotWithShape="1">
          <a:blip xmlns:r="http://schemas.openxmlformats.org/officeDocument/2006/relationships" r:embed="rId3">
            <a:duotone>
              <a:schemeClr val="phClr">
                <a:shade val="10000"/>
                <a:satMod val="125000"/>
              </a:schemeClr>
              <a:schemeClr val="phClr">
                <a:tint val="70000"/>
                <a:satMod val="350000"/>
                <a:lumMod val="110000"/>
              </a:schemeClr>
            </a:duotone>
          </a:blip>
          <a:stretch/>
        </a:blipFill>
        <a:blipFill rotWithShape="1">
          <a:blip xmlns:r="http://schemas.openxmlformats.org/officeDocument/2006/relationships" r:embed="rId4">
            <a:duotone>
              <a:schemeClr val="phClr">
                <a:shade val="10000"/>
                <a:satMod val="125000"/>
              </a:schemeClr>
              <a:schemeClr val="phClr">
                <a:tint val="70000"/>
                <a:satMod val="350000"/>
                <a:lumMod val="110000"/>
              </a:schemeClr>
            </a:duotone>
          </a:blip>
          <a:stretch/>
        </a:blipFill>
        <a:blipFill rotWithShape="1">
          <a:blip xmlns:r="http://schemas.openxmlformats.org/officeDocument/2006/relationships" r:embed="rId5">
            <a:duotone>
              <a:schemeClr val="phClr">
                <a:shade val="3000"/>
                <a:lumMod val="10000"/>
              </a:schemeClr>
              <a:schemeClr val="phClr">
                <a:tint val="91000"/>
                <a:satMod val="500000"/>
                <a:lumMod val="125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Folio.thmx</Template>
  <TotalTime>48</TotalTime>
  <Words>813</Words>
  <Application>Microsoft Macintosh PowerPoint</Application>
  <PresentationFormat>On-screen Show (4:3)</PresentationFormat>
  <Paragraphs>69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Folio</vt:lpstr>
      <vt:lpstr>Research Project Proposal Outline</vt:lpstr>
      <vt:lpstr>Structure</vt:lpstr>
      <vt:lpstr>Introduction</vt:lpstr>
      <vt:lpstr>2. Background/Review of Literature</vt:lpstr>
      <vt:lpstr>2. Background/Review of Literature cont’d</vt:lpstr>
      <vt:lpstr>3. Rationale  </vt:lpstr>
      <vt:lpstr>4. Method and Design </vt:lpstr>
      <vt:lpstr>4.a. Method </vt:lpstr>
      <vt:lpstr>4.b. Design </vt:lpstr>
      <vt:lpstr>4.b. Design cont’d</vt:lpstr>
      <vt:lpstr>4.c. Procedure</vt:lpstr>
      <vt:lpstr>4.d. Analysis</vt:lpstr>
      <vt:lpstr>5. Significance and Conclusion </vt:lpstr>
      <vt:lpstr>6. References </vt:lpstr>
      <vt:lpstr>SOURCES</vt:lpstr>
    </vt:vector>
  </TitlesOfParts>
  <Company>Andrews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Project Proposal Outline</dc:title>
  <dc:creator>Zachary  Mngo</dc:creator>
  <cp:lastModifiedBy>Zachary  Mngo</cp:lastModifiedBy>
  <cp:revision>6</cp:revision>
  <dcterms:created xsi:type="dcterms:W3CDTF">2017-02-24T12:51:21Z</dcterms:created>
  <dcterms:modified xsi:type="dcterms:W3CDTF">2017-02-24T13:40:16Z</dcterms:modified>
</cp:coreProperties>
</file>